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56" r:id="rId3"/>
    <p:sldId id="359" r:id="rId4"/>
    <p:sldId id="364" r:id="rId5"/>
    <p:sldId id="365" r:id="rId6"/>
    <p:sldId id="357" r:id="rId7"/>
    <p:sldId id="362" r:id="rId8"/>
    <p:sldId id="358" r:id="rId9"/>
    <p:sldId id="360" r:id="rId10"/>
    <p:sldId id="366" r:id="rId11"/>
    <p:sldId id="367" r:id="rId12"/>
    <p:sldId id="368" r:id="rId13"/>
    <p:sldId id="262" r:id="rId14"/>
    <p:sldId id="264" r:id="rId15"/>
    <p:sldId id="317" r:id="rId16"/>
    <p:sldId id="265" r:id="rId17"/>
    <p:sldId id="266" r:id="rId18"/>
    <p:sldId id="267" r:id="rId19"/>
    <p:sldId id="272" r:id="rId20"/>
    <p:sldId id="268" r:id="rId21"/>
    <p:sldId id="321" r:id="rId22"/>
    <p:sldId id="322" r:id="rId23"/>
    <p:sldId id="323" r:id="rId24"/>
    <p:sldId id="318" r:id="rId25"/>
    <p:sldId id="309" r:id="rId26"/>
    <p:sldId id="307" r:id="rId27"/>
    <p:sldId id="310" r:id="rId28"/>
    <p:sldId id="312" r:id="rId29"/>
    <p:sldId id="351" r:id="rId30"/>
    <p:sldId id="352" r:id="rId31"/>
    <p:sldId id="353" r:id="rId32"/>
    <p:sldId id="306" r:id="rId33"/>
    <p:sldId id="277" r:id="rId34"/>
    <p:sldId id="271" r:id="rId35"/>
    <p:sldId id="276" r:id="rId36"/>
    <p:sldId id="278" r:id="rId37"/>
    <p:sldId id="336" r:id="rId38"/>
    <p:sldId id="354" r:id="rId39"/>
    <p:sldId id="355" r:id="rId40"/>
    <p:sldId id="296" r:id="rId41"/>
    <p:sldId id="297" r:id="rId42"/>
    <p:sldId id="303" r:id="rId43"/>
    <p:sldId id="300" r:id="rId44"/>
    <p:sldId id="356" r:id="rId45"/>
    <p:sldId id="293" r:id="rId46"/>
    <p:sldId id="341" r:id="rId47"/>
    <p:sldId id="345" r:id="rId48"/>
    <p:sldId id="344" r:id="rId49"/>
    <p:sldId id="346" r:id="rId50"/>
    <p:sldId id="316" r:id="rId51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9AA8"/>
    <a:srgbClr val="233550"/>
    <a:srgbClr val="AFC6C5"/>
    <a:srgbClr val="2A353A"/>
    <a:srgbClr val="EFF3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0" autoAdjust="0"/>
    <p:restoredTop sz="97842" autoAdjust="0"/>
  </p:normalViewPr>
  <p:slideViewPr>
    <p:cSldViewPr>
      <p:cViewPr varScale="1">
        <p:scale>
          <a:sx n="70" d="100"/>
          <a:sy n="70" d="100"/>
        </p:scale>
        <p:origin x="-5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2635555-2562-4CA1-A456-29267ED281CF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41F7C3A5-9AD3-4F91-BDDB-249BC0F778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26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EB4C335-5CE9-4080-B203-039D9EE783DE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515938"/>
            <a:ext cx="3441700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268861"/>
            <a:ext cx="7437120" cy="3096816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709C00E-186F-402D-9764-82C93A1E24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384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PRIGINAL IP Cam Training 0612v1.1212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1237DC-BD4E-472F-85BD-E01743BD6B8F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54277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fld id="{EDDF5C57-80E6-48D1-8F8C-93B33AB58D21}" type="datetime1">
              <a:rPr lang="en-US" smtClean="0"/>
              <a:pPr/>
              <a:t>6/2/2014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C00E-186F-402D-9764-82C93A1E24F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3620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826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0145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38F8D64-6022-4136-B1CA-ACF7024C586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0C9E03-2207-436E-8729-4A7FBE1CB8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6729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B2974-2368-4792-A847-276AF677E5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718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168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85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070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406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909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290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97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293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78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556378"/>
            <a:ext cx="9144001" cy="30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308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6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lux@F1.8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xCw-N9IzAA" TargetMode="External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end.net.br/" TargetMode="External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63251"/>
            <a:ext cx="9143998" cy="693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4114800"/>
            <a:ext cx="8763000" cy="23083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0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Câmera</a:t>
            </a:r>
            <a:r>
              <a:rPr lang="en-US" sz="7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 IP</a:t>
            </a:r>
          </a:p>
          <a:p>
            <a:pPr algn="ctr">
              <a:defRPr/>
            </a:pPr>
            <a:r>
              <a:rPr lang="en-US" sz="7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Training Module</a:t>
            </a:r>
            <a:endParaRPr lang="en-US" sz="7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81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\Pictures\TN-200_d0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371600"/>
            <a:ext cx="3810000" cy="3810000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1"/>
            <a:ext cx="6248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Media Server DLNA</a:t>
            </a:r>
            <a:r>
              <a:rPr lang="en-US" sz="3200" dirty="0" smtClean="0"/>
              <a:t>®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complementa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IP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Padrão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Digital Living Network Alliance</a:t>
            </a: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Suporta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até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8 Terabytes (discos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separado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)*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Compartilha imensa biblioteca </a:t>
            </a:r>
            <a:r>
              <a:rPr lang="pt-BR" sz="2000" dirty="0" err="1" smtClean="0">
                <a:latin typeface="Arial" pitchFamily="34" charset="0"/>
                <a:cs typeface="Arial" pitchFamily="34" charset="0"/>
              </a:rPr>
              <a:t>iTunes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Duas baias SATA I/II 3.5”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Gerenciamento RAID 0, RAID 1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Gigabit Ethernet 1000 Mbps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Servidor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Arquivos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Samba, FTP, CIFS/SMB</a:t>
            </a:r>
            <a:endParaRPr lang="en-US" sz="1000" dirty="0">
              <a:latin typeface="Tahoma" pitchFamily="34" charset="0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NAS Storage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TN-200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jo\Pictures\di_TPE-S44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915" y="3267075"/>
            <a:ext cx="3888685" cy="2981325"/>
          </a:xfrm>
          <a:prstGeom prst="rect">
            <a:avLst/>
          </a:prstGeom>
          <a:noFill/>
        </p:spPr>
      </p:pic>
      <p:pic>
        <p:nvPicPr>
          <p:cNvPr id="5122" name="Picture 2" descr="C:\Users\jo\Pictures\TPE-S44_d01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600200"/>
            <a:ext cx="3810000" cy="3810000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52400" y="1981200"/>
            <a:ext cx="6248400" cy="152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Alimenta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até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4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IP com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 4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10/100 Mbps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Alimenta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15 W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por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total de 30W</a:t>
            </a: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5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5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5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5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PoE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Switch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TPE-S44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\Pictures\TPE-S44_d01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276600"/>
            <a:ext cx="2971800" cy="2971800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52400" y="3657600"/>
            <a:ext cx="6248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Kit de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Segurança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Completo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buBlip>
                <a:blip r:embed="rId4"/>
              </a:buBlip>
              <a:defRPr/>
            </a:pP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Customizado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a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aplicação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do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cliente</a:t>
            </a:r>
            <a:endParaRPr lang="en-US" sz="2400" kern="0" dirty="0" smtClean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Não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necessita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de micros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operação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Pode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ser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incorporado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qualquer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rede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existente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Não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impacta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o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tráfego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da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rede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local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existente</a:t>
            </a:r>
            <a:endParaRPr lang="en-US" sz="2000" kern="0" dirty="0" smtClean="0">
              <a:solidFill>
                <a:srgbClr val="00000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Permite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a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integradores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do canal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agregarem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valor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Fácil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configuração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basta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adicionar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HD, SSD,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Kit de </a:t>
            </a:r>
            <a:r>
              <a:rPr lang="en-US" sz="4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Segurança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723072"/>
            <a:ext cx="5638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3 x </a:t>
            </a: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TV-IP310PI </a:t>
            </a:r>
            <a:r>
              <a:rPr lang="en-US" sz="30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ou</a:t>
            </a: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TV-IP311PI</a:t>
            </a:r>
          </a:p>
          <a:p>
            <a:pPr>
              <a:defRPr/>
            </a:pPr>
            <a:r>
              <a:rPr lang="en-US" sz="30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 x </a:t>
            </a: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TN-200</a:t>
            </a:r>
          </a:p>
          <a:p>
            <a:pPr>
              <a:defRPr/>
            </a:pPr>
            <a:r>
              <a:rPr lang="en-US" sz="30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 x </a:t>
            </a: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TPE-S44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7" name="Picture 2" descr="C:\Users\jo\Pictures\TN-200_d01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0" y="1219200"/>
            <a:ext cx="1905000" cy="1905000"/>
          </a:xfrm>
          <a:prstGeom prst="rect">
            <a:avLst/>
          </a:prstGeom>
          <a:noFill/>
        </p:spPr>
      </p:pic>
      <p:pic>
        <p:nvPicPr>
          <p:cNvPr id="8" name="Picture 2" descr="C:\Users\jo\Pictures\TV-IP310PI_d02_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066800"/>
            <a:ext cx="1447800" cy="1447800"/>
          </a:xfrm>
          <a:prstGeom prst="rect">
            <a:avLst/>
          </a:prstGeom>
          <a:noFill/>
        </p:spPr>
      </p:pic>
      <p:pic>
        <p:nvPicPr>
          <p:cNvPr id="10" name="Picture 2" descr="C:\Users\jo\Pictures\TV-IP310PI_d02_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2362200"/>
            <a:ext cx="1447800" cy="1447800"/>
          </a:xfrm>
          <a:prstGeom prst="rect">
            <a:avLst/>
          </a:prstGeom>
          <a:noFill/>
        </p:spPr>
      </p:pic>
      <p:pic>
        <p:nvPicPr>
          <p:cNvPr id="11" name="Picture 2" descr="C:\Users\jo\Pictures\TV-IP311PI_d01_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2590800"/>
            <a:ext cx="137160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IP  Overview</a:t>
            </a:r>
            <a:endParaRPr lang="en-US" sz="4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4509"/>
            <a:ext cx="6096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Cenário</a:t>
            </a:r>
            <a:r>
              <a:rPr lang="en-US" sz="33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3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Típico</a:t>
            </a:r>
            <a:r>
              <a:rPr lang="en-US" sz="33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sz="33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33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IP</a:t>
            </a:r>
            <a:endParaRPr lang="en-US" sz="33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45475" y="1468963"/>
            <a:ext cx="7072049" cy="4401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0" y="2362200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Internet</a:t>
            </a:r>
            <a:endParaRPr lang="en-US" sz="3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6019800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Business or Home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019800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View video anywhere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08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40551" y="1065530"/>
            <a:ext cx="1610106" cy="1441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568319" y="1134478"/>
            <a:ext cx="956239" cy="1285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5504" y="24826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6338" y="24826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40531" y="3966822"/>
            <a:ext cx="1653750" cy="14392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589425" y="1056874"/>
            <a:ext cx="1013976" cy="1362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50789" y="3958880"/>
            <a:ext cx="1017184" cy="13671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43535" y="1070923"/>
            <a:ext cx="968698" cy="13020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67306" y="539562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7784" y="247235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59281" y="540611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96313" y="245362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9000" y="2841683"/>
            <a:ext cx="281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Wireless Megapixel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359" y="5764953"/>
            <a:ext cx="233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Megapixel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559" y="2841497"/>
            <a:ext cx="233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Wireless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48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  <p:bldP spid="15" grpId="1"/>
      <p:bldP spid="16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1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 bwMode="auto">
          <a:xfrm>
            <a:off x="4038600" y="3352800"/>
            <a:ext cx="1100635" cy="115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 bwMode="auto">
          <a:xfrm>
            <a:off x="6248400" y="4114800"/>
            <a:ext cx="1046428" cy="126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788817" y="469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71514" y="545319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24200" y="5334000"/>
            <a:ext cx="273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Dome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119" descr="\\Pixelpro\marketing\Product Photos\JPEG\IP Camera\TV-IP252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447800" y="4267200"/>
            <a:ext cx="1166893" cy="115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231146" y="559215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TV-IP252P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" name="Picture 1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248400" y="1232599"/>
            <a:ext cx="1735916" cy="134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400800" y="2590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TV-IP522P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0601" y="3086559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2" name="Picture 1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43000" y="1371600"/>
            <a:ext cx="1752600" cy="106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219200" y="2667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TV-IP512P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67400" y="2971800"/>
            <a:ext cx="273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Megapixel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20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TV-IP551WI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Wireless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08132" y="3265723"/>
            <a:ext cx="1787423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427397"/>
            <a:ext cx="1750532" cy="2349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200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2695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80743647"/>
              </p:ext>
            </p:extLst>
          </p:nvPr>
        </p:nvGraphicFramePr>
        <p:xfrm>
          <a:off x="152400" y="1848403"/>
          <a:ext cx="4876800" cy="4583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32004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  <a:b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(WI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38800" y="5791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975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TV-IP551WI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199825" y="2743200"/>
            <a:ext cx="1781861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429000" y="1905000"/>
            <a:ext cx="2080584" cy="279273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225800" y="265692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13" name="Straight Connector 12"/>
          <p:cNvCxnSpPr>
            <a:stCxn id="11" idx="6"/>
          </p:cNvCxnSpPr>
          <p:nvPr/>
        </p:nvCxnSpPr>
        <p:spPr>
          <a:xfrm flipV="1">
            <a:off x="3530600" y="2711638"/>
            <a:ext cx="506917" cy="976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428425" y="225742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20" name="Straight Connector 12"/>
          <p:cNvCxnSpPr/>
          <p:nvPr/>
        </p:nvCxnSpPr>
        <p:spPr>
          <a:xfrm>
            <a:off x="6657025" y="2536872"/>
            <a:ext cx="228600" cy="55054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820979" y="256222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22" name="Straight Connector 12"/>
          <p:cNvCxnSpPr>
            <a:stCxn id="21" idx="3"/>
          </p:cNvCxnSpPr>
          <p:nvPr/>
        </p:nvCxnSpPr>
        <p:spPr>
          <a:xfrm flipH="1">
            <a:off x="7266625" y="2822388"/>
            <a:ext cx="598991" cy="48659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085511" y="353976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cxnSp>
        <p:nvCxnSpPr>
          <p:cNvPr id="34" name="Straight Connector 12"/>
          <p:cNvCxnSpPr>
            <a:stCxn id="33" idx="3"/>
          </p:cNvCxnSpPr>
          <p:nvPr/>
        </p:nvCxnSpPr>
        <p:spPr>
          <a:xfrm flipH="1">
            <a:off x="7124596" y="3799923"/>
            <a:ext cx="100555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9" name="Oval 38"/>
          <p:cNvSpPr/>
          <p:nvPr/>
        </p:nvSpPr>
        <p:spPr>
          <a:xfrm>
            <a:off x="304800" y="253555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40" name="Oval 39"/>
          <p:cNvSpPr/>
          <p:nvPr/>
        </p:nvSpPr>
        <p:spPr>
          <a:xfrm>
            <a:off x="304800" y="308232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4800" y="370943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729478" y="1886902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WPS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729478" y="2473642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Reset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762000" y="3048000"/>
            <a:ext cx="2623820" cy="46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Infrared </a:t>
            </a:r>
          </a:p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729478" y="3647523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Sensor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luz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8587348" y="393218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7</a:t>
            </a:r>
          </a:p>
        </p:txBody>
      </p:sp>
      <p:cxnSp>
        <p:nvCxnSpPr>
          <p:cNvPr id="50" name="Straight Connector 12"/>
          <p:cNvCxnSpPr/>
          <p:nvPr/>
        </p:nvCxnSpPr>
        <p:spPr>
          <a:xfrm flipH="1" flipV="1">
            <a:off x="7124596" y="3932191"/>
            <a:ext cx="1462752" cy="18356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04800" y="420147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29478" y="4139565"/>
            <a:ext cx="277572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Lente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manual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31658" y="163544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9" name="Straight Connector 12"/>
          <p:cNvCxnSpPr/>
          <p:nvPr/>
        </p:nvCxnSpPr>
        <p:spPr>
          <a:xfrm>
            <a:off x="3822158" y="1924367"/>
            <a:ext cx="228600" cy="55054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304800" y="475678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729478" y="4694874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Microfone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290664" y="520350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8</a:t>
            </a:r>
          </a:p>
        </p:txBody>
      </p:sp>
      <p:cxnSp>
        <p:nvCxnSpPr>
          <p:cNvPr id="31" name="Straight Connector 12"/>
          <p:cNvCxnSpPr>
            <a:stCxn id="30" idx="2"/>
          </p:cNvCxnSpPr>
          <p:nvPr/>
        </p:nvCxnSpPr>
        <p:spPr>
          <a:xfrm flipH="1">
            <a:off x="7855972" y="5355908"/>
            <a:ext cx="43469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04800" y="529876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729478" y="5236847"/>
            <a:ext cx="3465289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indicadores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064673" y="222404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2" name="Straight Connector 12"/>
          <p:cNvCxnSpPr>
            <a:stCxn id="37" idx="4"/>
          </p:cNvCxnSpPr>
          <p:nvPr/>
        </p:nvCxnSpPr>
        <p:spPr>
          <a:xfrm flipH="1">
            <a:off x="7124596" y="2528848"/>
            <a:ext cx="92477" cy="50899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298948" y="585871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8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729478" y="5796804"/>
            <a:ext cx="3465289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Base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montagem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03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0" y="1603376"/>
            <a:ext cx="2421636" cy="3783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TV-IP551WI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0" y="4191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8001000" y="4648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9" name="Straight Connector 12"/>
          <p:cNvCxnSpPr>
            <a:endCxn id="8" idx="2"/>
          </p:cNvCxnSpPr>
          <p:nvPr/>
        </p:nvCxnSpPr>
        <p:spPr>
          <a:xfrm>
            <a:off x="7239000" y="4800600"/>
            <a:ext cx="762000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>
            <a:stCxn id="7" idx="6"/>
          </p:cNvCxnSpPr>
          <p:nvPr/>
        </p:nvCxnSpPr>
        <p:spPr>
          <a:xfrm>
            <a:off x="4876800" y="4343400"/>
            <a:ext cx="838200" cy="20769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28600" y="242411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228600" y="324077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685800" y="2362200"/>
            <a:ext cx="4267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Ethernet</a:t>
            </a:r>
            <a:b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(Para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cabeada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685800" y="3178858"/>
            <a:ext cx="3352800" cy="696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Fixação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da Base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Montagem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050530" y="309263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14" name="Straight Connector 12"/>
          <p:cNvCxnSpPr>
            <a:endCxn id="13" idx="3"/>
          </p:cNvCxnSpPr>
          <p:nvPr/>
        </p:nvCxnSpPr>
        <p:spPr>
          <a:xfrm flipV="1">
            <a:off x="6781800" y="3352800"/>
            <a:ext cx="1313367" cy="42563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28600" y="405968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85800" y="3997774"/>
            <a:ext cx="2623820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81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85776201"/>
              </p:ext>
            </p:extLst>
          </p:nvPr>
        </p:nvGraphicFramePr>
        <p:xfrm>
          <a:off x="152400" y="1828800"/>
          <a:ext cx="4876800" cy="447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x 800 @ 30fps (WXGA)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(WI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TV-IP572WI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Wireless Megapixel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5257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5263" y="3331364"/>
            <a:ext cx="1025423" cy="13782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414958"/>
            <a:ext cx="1758611" cy="23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24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828800"/>
            <a:ext cx="4953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Uso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Externo</a:t>
            </a:r>
            <a:endParaRPr lang="en-US" sz="25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Fixas</a:t>
            </a:r>
            <a:endParaRPr lang="en-US" sz="25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PTZ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Cloud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NAS Storage</a:t>
            </a:r>
          </a:p>
        </p:txBody>
      </p:sp>
      <p:pic>
        <p:nvPicPr>
          <p:cNvPr id="8" name="Picture 5" descr="C:\Documents and Settings\test\Desktop\11950123-483x724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429000" cy="2994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-22860"/>
            <a:ext cx="68846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Agenda</a:t>
            </a:r>
            <a:endParaRPr lang="en-US" sz="4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08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10200" y="3284401"/>
            <a:ext cx="1749763" cy="1522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399" y="2414958"/>
            <a:ext cx="1758613" cy="236372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4591801"/>
              </p:ext>
            </p:extLst>
          </p:nvPr>
        </p:nvGraphicFramePr>
        <p:xfrm>
          <a:off x="152400" y="1848403"/>
          <a:ext cx="4876800" cy="447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1.5,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x 800 @ 30fps (WXGA)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(PI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TV-IP572PI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Megapixel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5791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57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69297961"/>
              </p:ext>
            </p:extLst>
          </p:nvPr>
        </p:nvGraphicFramePr>
        <p:xfrm>
          <a:off x="152400" y="1828800"/>
          <a:ext cx="4876800" cy="468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1.4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padrão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CS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foco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manual</a:t>
                      </a:r>
                    </a:p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intercambiável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82.7°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x 960 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Day / low light mode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TV-IP522P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Megapixel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4200" y="4572000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TV-IP522P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2825" y="2286001"/>
            <a:ext cx="285135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11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62705" y="2289737"/>
            <a:ext cx="3822934" cy="296277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010400" y="5715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12"/>
          <p:cNvCxnSpPr>
            <a:stCxn id="7" idx="0"/>
          </p:cNvCxnSpPr>
          <p:nvPr/>
        </p:nvCxnSpPr>
        <p:spPr>
          <a:xfrm flipV="1">
            <a:off x="7162800" y="4724400"/>
            <a:ext cx="457200" cy="9906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3820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cxnSp>
        <p:nvCxnSpPr>
          <p:cNvPr id="10" name="Straight Connector 12"/>
          <p:cNvCxnSpPr>
            <a:stCxn id="9" idx="2"/>
          </p:cNvCxnSpPr>
          <p:nvPr/>
        </p:nvCxnSpPr>
        <p:spPr>
          <a:xfrm flipH="1" flipV="1">
            <a:off x="7906749" y="3603481"/>
            <a:ext cx="475251" cy="5411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728858" y="4867774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Connector 12"/>
          <p:cNvCxnSpPr>
            <a:stCxn id="19" idx="7"/>
          </p:cNvCxnSpPr>
          <p:nvPr/>
        </p:nvCxnSpPr>
        <p:spPr>
          <a:xfrm flipV="1">
            <a:off x="5989021" y="3962400"/>
            <a:ext cx="792779" cy="95001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TV-IP522P </a:t>
            </a:r>
          </a:p>
        </p:txBody>
      </p:sp>
      <p:sp>
        <p:nvSpPr>
          <p:cNvPr id="38" name="Oval 37"/>
          <p:cNvSpPr/>
          <p:nvPr/>
        </p:nvSpPr>
        <p:spPr>
          <a:xfrm>
            <a:off x="3962400" y="4572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1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Straight Connector 12"/>
          <p:cNvCxnSpPr>
            <a:stCxn id="38" idx="6"/>
          </p:cNvCxnSpPr>
          <p:nvPr/>
        </p:nvCxnSpPr>
        <p:spPr>
          <a:xfrm flipV="1">
            <a:off x="4267200" y="3657600"/>
            <a:ext cx="1219200" cy="10668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04800" y="254326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3" name="Oval 22"/>
          <p:cNvSpPr/>
          <p:nvPr/>
        </p:nvSpPr>
        <p:spPr>
          <a:xfrm>
            <a:off x="304800" y="314146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382566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62000" y="1886902"/>
            <a:ext cx="24384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Slot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cartão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SD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62000" y="2481355"/>
            <a:ext cx="2514600" cy="39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indicadores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62000" y="3124200"/>
            <a:ext cx="2623820" cy="4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Lente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manual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2000" y="3763748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Microfone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04800" y="450179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685800" y="4342131"/>
            <a:ext cx="2514600" cy="76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Ponto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montagem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543800" y="2362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9" name="Straight Connector 12"/>
          <p:cNvCxnSpPr>
            <a:stCxn id="37" idx="2"/>
          </p:cNvCxnSpPr>
          <p:nvPr/>
        </p:nvCxnSpPr>
        <p:spPr>
          <a:xfrm flipH="1">
            <a:off x="6705611" y="2514600"/>
            <a:ext cx="838189" cy="43571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67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79949" y="2308408"/>
            <a:ext cx="1805225" cy="2860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96434" y="323839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4996434" y="448586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12"/>
          <p:cNvCxnSpPr>
            <a:endCxn id="6" idx="5"/>
          </p:cNvCxnSpPr>
          <p:nvPr/>
        </p:nvCxnSpPr>
        <p:spPr>
          <a:xfrm flipH="1" flipV="1">
            <a:off x="5256597" y="3498553"/>
            <a:ext cx="458403" cy="38764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/>
          <p:cNvCxnSpPr>
            <a:stCxn id="7" idx="6"/>
          </p:cNvCxnSpPr>
          <p:nvPr/>
        </p:nvCxnSpPr>
        <p:spPr>
          <a:xfrm>
            <a:off x="5301234" y="4638268"/>
            <a:ext cx="489966" cy="9766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272891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524000"/>
            <a:ext cx="3429000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9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</a:p>
          <a:p>
            <a:pPr marL="0" indent="0">
              <a:buNone/>
            </a:pP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2000" y="2667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Ethernet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TV-IP522P </a:t>
            </a:r>
          </a:p>
        </p:txBody>
      </p:sp>
      <p:sp>
        <p:nvSpPr>
          <p:cNvPr id="14" name="Oval 13"/>
          <p:cNvSpPr/>
          <p:nvPr/>
        </p:nvSpPr>
        <p:spPr>
          <a:xfrm>
            <a:off x="6954021" y="524224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7467600" y="405866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6230161" y="525527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17" name="Straight Connector 12"/>
          <p:cNvCxnSpPr>
            <a:endCxn id="16" idx="0"/>
          </p:cNvCxnSpPr>
          <p:nvPr/>
        </p:nvCxnSpPr>
        <p:spPr>
          <a:xfrm>
            <a:off x="6382561" y="4594860"/>
            <a:ext cx="0" cy="66041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>
            <a:endCxn id="14" idx="0"/>
          </p:cNvCxnSpPr>
          <p:nvPr/>
        </p:nvCxnSpPr>
        <p:spPr>
          <a:xfrm>
            <a:off x="6954021" y="4576821"/>
            <a:ext cx="152400" cy="66542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>
            <a:endCxn id="15" idx="2"/>
          </p:cNvCxnSpPr>
          <p:nvPr/>
        </p:nvCxnSpPr>
        <p:spPr>
          <a:xfrm>
            <a:off x="7106421" y="3962400"/>
            <a:ext cx="361179" cy="24866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4800" y="337410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800" y="412908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62000" y="3201953"/>
            <a:ext cx="3200400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(speakers 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761999" y="4067175"/>
            <a:ext cx="29718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(à parte) 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470018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4638268"/>
            <a:ext cx="2971800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Ajuste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auto iris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73109" y="348760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447403" y="289715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9" name="Straight Connector 12"/>
          <p:cNvCxnSpPr>
            <a:endCxn id="37" idx="2"/>
          </p:cNvCxnSpPr>
          <p:nvPr/>
        </p:nvCxnSpPr>
        <p:spPr>
          <a:xfrm flipV="1">
            <a:off x="6884670" y="3640001"/>
            <a:ext cx="588439" cy="24619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2"/>
          <p:cNvCxnSpPr>
            <a:endCxn id="38" idx="3"/>
          </p:cNvCxnSpPr>
          <p:nvPr/>
        </p:nvCxnSpPr>
        <p:spPr>
          <a:xfrm flipV="1">
            <a:off x="6629400" y="3157316"/>
            <a:ext cx="862640" cy="6350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04800" y="530415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762000" y="5242243"/>
            <a:ext cx="3429000" cy="548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09849" y="590933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767049" y="5847426"/>
            <a:ext cx="2209800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GPIO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934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TV-IP512P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78461110"/>
              </p:ext>
            </p:extLst>
          </p:nvPr>
        </p:nvGraphicFramePr>
        <p:xfrm>
          <a:off x="152400" y="1713548"/>
          <a:ext cx="4876800" cy="468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6.0 mm, F/No: 1.8 </a:t>
                      </a:r>
                    </a:p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padrão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CS</a:t>
                      </a:r>
                    </a:p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intercambiável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44°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Day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/ low light mode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5745" y="2743199"/>
            <a:ext cx="3503455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3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8756443"/>
              </p:ext>
            </p:extLst>
          </p:nvPr>
        </p:nvGraphicFramePr>
        <p:xfrm>
          <a:off x="152400" y="1828800"/>
          <a:ext cx="4876800" cy="416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2.0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62° horizontal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MPEG-4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640 x 480 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3x digital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(audio input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and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pan 350° and tilt 160°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TV-IP252P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Dome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47322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TV-IP252P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19800" y="2435219"/>
            <a:ext cx="2057400" cy="202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19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264164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29718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(à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2425211"/>
            <a:ext cx="3566614" cy="73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b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(speakers 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TV-IP252P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76213" y="2149443"/>
            <a:ext cx="4133397" cy="275697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105400" y="50613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5733316" y="50613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Oval 15"/>
          <p:cNvSpPr/>
          <p:nvPr/>
        </p:nvSpPr>
        <p:spPr>
          <a:xfrm>
            <a:off x="7048500" y="428148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cxnSp>
        <p:nvCxnSpPr>
          <p:cNvPr id="17" name="Straight Connector 12"/>
          <p:cNvCxnSpPr>
            <a:endCxn id="16" idx="2"/>
          </p:cNvCxnSpPr>
          <p:nvPr/>
        </p:nvCxnSpPr>
        <p:spPr>
          <a:xfrm flipV="1">
            <a:off x="6705600" y="4433888"/>
            <a:ext cx="342900" cy="372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>
            <a:endCxn id="14" idx="0"/>
          </p:cNvCxnSpPr>
          <p:nvPr/>
        </p:nvCxnSpPr>
        <p:spPr>
          <a:xfrm>
            <a:off x="5257800" y="4686300"/>
            <a:ext cx="0" cy="37501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>
            <a:endCxn id="15" idx="0"/>
          </p:cNvCxnSpPr>
          <p:nvPr/>
        </p:nvCxnSpPr>
        <p:spPr>
          <a:xfrm>
            <a:off x="5840956" y="4747260"/>
            <a:ext cx="44760" cy="31405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4800" y="352650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800" y="429020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61999" y="3354353"/>
            <a:ext cx="3581401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elétrica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762000" y="4228289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GPIO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487952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1999" y="4724400"/>
            <a:ext cx="2680335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Conector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BNC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vídeo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analógico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648450" y="473868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33" name="Straight Connector 12"/>
          <p:cNvCxnSpPr>
            <a:endCxn id="32" idx="2"/>
          </p:cNvCxnSpPr>
          <p:nvPr/>
        </p:nvCxnSpPr>
        <p:spPr>
          <a:xfrm>
            <a:off x="6305550" y="4747260"/>
            <a:ext cx="342900" cy="14382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514850" y="4701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36" name="Straight Connector 12"/>
          <p:cNvCxnSpPr>
            <a:endCxn id="35" idx="0"/>
          </p:cNvCxnSpPr>
          <p:nvPr/>
        </p:nvCxnSpPr>
        <p:spPr>
          <a:xfrm flipH="1">
            <a:off x="4667250" y="4498792"/>
            <a:ext cx="133350" cy="20220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023813" y="436640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40" name="Straight Connector 12"/>
          <p:cNvCxnSpPr>
            <a:endCxn id="39" idx="6"/>
          </p:cNvCxnSpPr>
          <p:nvPr/>
        </p:nvCxnSpPr>
        <p:spPr>
          <a:xfrm flipH="1">
            <a:off x="4328613" y="4366402"/>
            <a:ext cx="338637" cy="1524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04799" y="562516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761998" y="5563253"/>
            <a:ext cx="3276602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Ethernet RJ-45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47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24271273"/>
              </p:ext>
            </p:extLst>
          </p:nvPr>
        </p:nvGraphicFramePr>
        <p:xfrm>
          <a:off x="152400" y="1496854"/>
          <a:ext cx="4876800" cy="498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3.58 mm, F/No: 2.0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74°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P) e 80° (PI)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1280 x 1024 @ 15fps (SXGA)</a:t>
                      </a:r>
                    </a:p>
                    <a:p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640 x 480 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3x digital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(audio input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12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m (PI 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com ICR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and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pan 350° and tilt 70°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SD / SDHC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858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TV-IP262PI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Dome Dia/Noite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Megapixel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5263" y="3340504"/>
            <a:ext cx="1025423" cy="13599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530996"/>
            <a:ext cx="1758611" cy="21316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38800" y="5562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40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264164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29718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Reset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2425211"/>
            <a:ext cx="3566614" cy="73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b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(speakers 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TV-IP262PI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51905" y="2149443"/>
            <a:ext cx="2782012" cy="275697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938111" y="508258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6459896" y="504414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Oval 15"/>
          <p:cNvSpPr/>
          <p:nvPr/>
        </p:nvSpPr>
        <p:spPr>
          <a:xfrm>
            <a:off x="7603490" y="441660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cxnSp>
        <p:nvCxnSpPr>
          <p:cNvPr id="17" name="Straight Connector 12"/>
          <p:cNvCxnSpPr>
            <a:endCxn id="16" idx="2"/>
          </p:cNvCxnSpPr>
          <p:nvPr/>
        </p:nvCxnSpPr>
        <p:spPr>
          <a:xfrm>
            <a:off x="7203440" y="4498792"/>
            <a:ext cx="400050" cy="7021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>
            <a:endCxn id="14" idx="0"/>
          </p:cNvCxnSpPr>
          <p:nvPr/>
        </p:nvCxnSpPr>
        <p:spPr>
          <a:xfrm>
            <a:off x="5938111" y="4498792"/>
            <a:ext cx="152400" cy="58378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>
            <a:endCxn id="15" idx="1"/>
          </p:cNvCxnSpPr>
          <p:nvPr/>
        </p:nvCxnSpPr>
        <p:spPr>
          <a:xfrm>
            <a:off x="6324600" y="4599896"/>
            <a:ext cx="179933" cy="48888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4800" y="354407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800" y="429020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62000" y="3506753"/>
            <a:ext cx="3200400" cy="37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(à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761999" y="4228289"/>
            <a:ext cx="31242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Ethernet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487952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4817616"/>
            <a:ext cx="2438400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Slot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cartão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SD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028180" y="490428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33" name="Straight Connector 12"/>
          <p:cNvCxnSpPr>
            <a:endCxn id="32" idx="1"/>
          </p:cNvCxnSpPr>
          <p:nvPr/>
        </p:nvCxnSpPr>
        <p:spPr>
          <a:xfrm>
            <a:off x="6713220" y="4583952"/>
            <a:ext cx="359597" cy="36497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410200" y="507103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36" name="Straight Connector 12"/>
          <p:cNvCxnSpPr>
            <a:endCxn id="35" idx="0"/>
          </p:cNvCxnSpPr>
          <p:nvPr/>
        </p:nvCxnSpPr>
        <p:spPr>
          <a:xfrm flipH="1">
            <a:off x="5562600" y="4416607"/>
            <a:ext cx="86915" cy="65443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790076" y="487664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40" name="Straight Connector 12"/>
          <p:cNvCxnSpPr>
            <a:endCxn id="39" idx="7"/>
          </p:cNvCxnSpPr>
          <p:nvPr/>
        </p:nvCxnSpPr>
        <p:spPr>
          <a:xfrm flipH="1">
            <a:off x="5050239" y="4498792"/>
            <a:ext cx="383275" cy="42248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04799" y="548497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685800" y="5334000"/>
            <a:ext cx="3581401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elétrica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132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64332258"/>
              </p:ext>
            </p:extLst>
          </p:nvPr>
        </p:nvGraphicFramePr>
        <p:xfrm>
          <a:off x="111760" y="1143000"/>
          <a:ext cx="8956040" cy="526531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48225"/>
                <a:gridCol w="1440415"/>
                <a:gridCol w="1219200"/>
                <a:gridCol w="1178560"/>
                <a:gridCol w="1107440"/>
                <a:gridCol w="1143000"/>
                <a:gridCol w="1219200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TV-IP551W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TV-IP551WI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TV-IP572PI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TV-IP572W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TV-IP572WI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87875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800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30fps 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1280 x 800 @ 5fps; 640 x 400 @ 30fps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7.5 m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);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outra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7.5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 e PI  </a:t>
                      </a:r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);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demais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“W”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significa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Micro SD e suporte a cliente Samba;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“P” após os três números do modelo significa </a:t>
                      </a:r>
                      <a:r>
                        <a:rPr lang="pt-BR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PoE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;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“W”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significa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wireless 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80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488720" y="1264265"/>
            <a:ext cx="534117" cy="7169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09800" y="1247071"/>
            <a:ext cx="533400" cy="716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24400" y="1264265"/>
            <a:ext cx="533400" cy="7169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67400" y="1264264"/>
            <a:ext cx="533400" cy="7169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86599" y="1264264"/>
            <a:ext cx="533399" cy="7169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127999" y="1264266"/>
            <a:ext cx="533399" cy="71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8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382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Novo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paradigma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monitoramento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sons e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imagens</a:t>
            </a:r>
            <a:endParaRPr lang="en-US" sz="2500" b="1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Ampla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gama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IP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internas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externas</a:t>
            </a:r>
            <a:endParaRPr lang="en-US" sz="2500" b="1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Liderança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preço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x performance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Aplicativos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gratuitos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iPhone / Android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Software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profissional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Secureview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gratuito</a:t>
            </a:r>
            <a:endParaRPr lang="en-US" sz="2500" b="1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Larga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experiência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conectividade</a:t>
            </a:r>
            <a:endParaRPr lang="en-US" sz="2500" b="1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1430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sz="3200" b="1" dirty="0" err="1" smtClean="0">
                <a:latin typeface="Arial" pitchFamily="34" charset="0"/>
                <a:cs typeface="Arial" pitchFamily="34" charset="0"/>
              </a:rPr>
              <a:t>TRENDnet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latin typeface="Arial" pitchFamily="34" charset="0"/>
                <a:cs typeface="Arial" pitchFamily="34" charset="0"/>
              </a:rPr>
              <a:t>oferece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5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17628904"/>
              </p:ext>
            </p:extLst>
          </p:nvPr>
        </p:nvGraphicFramePr>
        <p:xfrm>
          <a:off x="203199" y="1520829"/>
          <a:ext cx="8559801" cy="46394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10432"/>
                <a:gridCol w="3015569"/>
                <a:gridCol w="3733800"/>
              </a:tblGrid>
              <a:tr h="90461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TV-IP512P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/>
                      </a:r>
                      <a:b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TV-IP522P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88809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0695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6.0 mm; F/No: 1.8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fixed iris CS mount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4.0 mm; F/No: 1.4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manual iris CS mount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44°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82.7°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473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MPEG-4  640 x 480 @ 30fps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960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@ 30fps (VGA)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473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input + 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 input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8187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Day / low light mode 0.5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F1.8</a:t>
                      </a:r>
                      <a:endParaRPr lang="en-US" sz="1200" baseline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Day / low light mode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0.5 lux@F1.4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8638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17229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0" y="1738047"/>
            <a:ext cx="734836" cy="5968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77000" y="1542910"/>
            <a:ext cx="1066800" cy="819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990600"/>
            <a:ext cx="6631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, com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lentes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substituíveis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, zoom 16x e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I/O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46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8404205"/>
              </p:ext>
            </p:extLst>
          </p:nvPr>
        </p:nvGraphicFramePr>
        <p:xfrm>
          <a:off x="76200" y="1090613"/>
          <a:ext cx="8991600" cy="53863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38400"/>
                <a:gridCol w="2743200"/>
                <a:gridCol w="1407072"/>
                <a:gridCol w="2402928"/>
              </a:tblGrid>
              <a:tr h="9883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TV-IP252P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/>
                      </a:r>
                      <a:b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TV-IP262P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TV-IP262PI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406694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2.0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3.58 mm; F/No: 2.0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62° horizontal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74°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P) e 80° (PI)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8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MPEG-4  640 x 480 @ 30fps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1024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@ 15fps  640 x 480 @ 30fps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3x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digital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3x digital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91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input + 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 input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Day / low light mode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0.1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F2.0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12 m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PI);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outra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91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pan 350° &amp; tilt 160°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pan 350° &amp; tilt 70°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5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917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Portas GPIO; suporte a cliente Samba e Conector BNC para TV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ONVIF;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SD/SDHC e suporte a cliente Samba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5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489737" y="1143000"/>
            <a:ext cx="625063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18701" y="1138479"/>
            <a:ext cx="629699" cy="6141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57407" y="1143000"/>
            <a:ext cx="695993" cy="7240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742890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Dome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010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58862" y="1143000"/>
            <a:ext cx="1095157" cy="1264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801735" y="1191640"/>
            <a:ext cx="1061547" cy="1215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6340" y="25759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408" y="25759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88576" y="1038481"/>
            <a:ext cx="1130094" cy="131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84421" y="1038481"/>
            <a:ext cx="1129204" cy="13099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3523" y="25219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8923" y="253239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8359" y="2891235"/>
            <a:ext cx="233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Megapixel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PTZ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6902" y="2934784"/>
            <a:ext cx="265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Wireless PTZ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78411" y="3733800"/>
            <a:ext cx="1110978" cy="15689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33800" y="5105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TV-IP612P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0400" y="5486400"/>
            <a:ext cx="233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PTZ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86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9" grpId="0"/>
      <p:bldP spid="20" grpId="0"/>
      <p:bldP spid="23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06628"/>
              </p:ext>
            </p:extLst>
          </p:nvPr>
        </p:nvGraphicFramePr>
        <p:xfrm>
          <a:off x="152400" y="1828800"/>
          <a:ext cx="4876800" cy="4675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(WI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Pan: -170° ~ +170° (~ 340°)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Tilt: 90° up &amp; 25° down (~115°)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TV-IP651WI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Wireless Dia/Noite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PTZ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5562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 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5263" y="3428447"/>
            <a:ext cx="1025423" cy="11840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589598"/>
            <a:ext cx="1758611" cy="201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20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91530" y="2948570"/>
            <a:ext cx="2053257" cy="23519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563861" y="2997623"/>
            <a:ext cx="1753931" cy="22062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TV-IP651WI </a:t>
            </a:r>
          </a:p>
        </p:txBody>
      </p:sp>
      <p:sp>
        <p:nvSpPr>
          <p:cNvPr id="7" name="Oval 6"/>
          <p:cNvSpPr/>
          <p:nvPr/>
        </p:nvSpPr>
        <p:spPr>
          <a:xfrm>
            <a:off x="7874526" y="222542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12"/>
          <p:cNvCxnSpPr>
            <a:stCxn id="7" idx="3"/>
          </p:cNvCxnSpPr>
          <p:nvPr/>
        </p:nvCxnSpPr>
        <p:spPr>
          <a:xfrm flipH="1">
            <a:off x="7564936" y="2485585"/>
            <a:ext cx="354227" cy="74767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283630" y="335922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Connector 12"/>
          <p:cNvCxnSpPr>
            <a:stCxn id="9" idx="2"/>
          </p:cNvCxnSpPr>
          <p:nvPr/>
        </p:nvCxnSpPr>
        <p:spPr>
          <a:xfrm flipH="1">
            <a:off x="7520299" y="3511628"/>
            <a:ext cx="763331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053834" y="375102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cxnSp>
        <p:nvCxnSpPr>
          <p:cNvPr id="14" name="Straight Connector 12"/>
          <p:cNvCxnSpPr>
            <a:stCxn id="13" idx="2"/>
          </p:cNvCxnSpPr>
          <p:nvPr/>
        </p:nvCxnSpPr>
        <p:spPr>
          <a:xfrm flipH="1">
            <a:off x="5410200" y="3903421"/>
            <a:ext cx="643634" cy="51911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304800" y="252680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312500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04800" y="368925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2514601" cy="47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Antena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Destacável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762000" y="2496754"/>
            <a:ext cx="2667000" cy="43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Privacidade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3062020"/>
            <a:ext cx="2623820" cy="43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Microfone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762000" y="3627341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Conjunto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Pan </a:t>
            </a:r>
            <a:r>
              <a:rPr lang="en-US" sz="2000" b="0" dirty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/ 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tilt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4800" y="426864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762000" y="4190520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Sensor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luz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04800" y="4800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762000" y="4753699"/>
            <a:ext cx="26670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Infrared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modelo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WI)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91530" y="463535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Straight Connector 12"/>
          <p:cNvCxnSpPr>
            <a:endCxn id="36" idx="6"/>
          </p:cNvCxnSpPr>
          <p:nvPr/>
        </p:nvCxnSpPr>
        <p:spPr>
          <a:xfrm flipH="1">
            <a:off x="4096330" y="4787753"/>
            <a:ext cx="75952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8500836" y="503112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8</a:t>
            </a:r>
          </a:p>
        </p:txBody>
      </p:sp>
      <p:cxnSp>
        <p:nvCxnSpPr>
          <p:cNvPr id="42" name="Straight Connector 12"/>
          <p:cNvCxnSpPr>
            <a:stCxn id="41" idx="1"/>
          </p:cNvCxnSpPr>
          <p:nvPr/>
        </p:nvCxnSpPr>
        <p:spPr>
          <a:xfrm flipH="1" flipV="1">
            <a:off x="7623169" y="4827476"/>
            <a:ext cx="922304" cy="24828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4355646" y="2528924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1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Connector 12"/>
          <p:cNvCxnSpPr>
            <a:stCxn id="50" idx="3"/>
          </p:cNvCxnSpPr>
          <p:nvPr/>
        </p:nvCxnSpPr>
        <p:spPr>
          <a:xfrm flipH="1">
            <a:off x="3943930" y="2789087"/>
            <a:ext cx="456353" cy="33511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572000" y="537926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55" name="Straight Connector 12"/>
          <p:cNvCxnSpPr>
            <a:endCxn id="54" idx="7"/>
          </p:cNvCxnSpPr>
          <p:nvPr/>
        </p:nvCxnSpPr>
        <p:spPr>
          <a:xfrm flipH="1">
            <a:off x="4832163" y="4775477"/>
            <a:ext cx="358799" cy="64842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304799" y="544656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761998" y="5316878"/>
            <a:ext cx="26670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Lente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manual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04799" y="598886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8</a:t>
            </a: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761999" y="5880060"/>
            <a:ext cx="24384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indicadores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136026" y="22536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43" name="Straight Connector 12"/>
          <p:cNvCxnSpPr>
            <a:stCxn id="40" idx="4"/>
          </p:cNvCxnSpPr>
          <p:nvPr/>
        </p:nvCxnSpPr>
        <p:spPr>
          <a:xfrm>
            <a:off x="7288426" y="2558415"/>
            <a:ext cx="152400" cy="67484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48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68979" y="2948570"/>
            <a:ext cx="1874508" cy="23519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TV-IP651WI </a:t>
            </a:r>
          </a:p>
        </p:txBody>
      </p:sp>
      <p:sp>
        <p:nvSpPr>
          <p:cNvPr id="13" name="Oval 12"/>
          <p:cNvSpPr/>
          <p:nvPr/>
        </p:nvSpPr>
        <p:spPr>
          <a:xfrm>
            <a:off x="7391400" y="298169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14" name="Straight Connector 12"/>
          <p:cNvCxnSpPr>
            <a:stCxn id="13" idx="2"/>
          </p:cNvCxnSpPr>
          <p:nvPr/>
        </p:nvCxnSpPr>
        <p:spPr>
          <a:xfrm flipH="1">
            <a:off x="6747766" y="3134095"/>
            <a:ext cx="643634" cy="51911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304800" y="267819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341471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04800" y="386651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3898447" cy="64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Ethernet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cabeada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762000" y="2616284"/>
            <a:ext cx="3048000" cy="73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elétrica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3352801"/>
            <a:ext cx="26238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WPS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762000" y="3804604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Reset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4800" y="4432754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762000" y="4370841"/>
            <a:ext cx="2514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Antena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Destacável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8046" y="480999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37" name="Straight Connector 12"/>
          <p:cNvCxnSpPr>
            <a:endCxn id="36" idx="6"/>
          </p:cNvCxnSpPr>
          <p:nvPr/>
        </p:nvCxnSpPr>
        <p:spPr>
          <a:xfrm flipH="1">
            <a:off x="4812846" y="4962396"/>
            <a:ext cx="75952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162800" y="5486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cxnSp>
        <p:nvCxnSpPr>
          <p:cNvPr id="55" name="Straight Connector 12"/>
          <p:cNvCxnSpPr/>
          <p:nvPr/>
        </p:nvCxnSpPr>
        <p:spPr>
          <a:xfrm>
            <a:off x="6635038" y="5029200"/>
            <a:ext cx="527762" cy="5334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419968" y="547411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43" name="Straight Connector 12"/>
          <p:cNvCxnSpPr>
            <a:endCxn id="40" idx="7"/>
          </p:cNvCxnSpPr>
          <p:nvPr/>
        </p:nvCxnSpPr>
        <p:spPr>
          <a:xfrm flipH="1">
            <a:off x="5680131" y="5029200"/>
            <a:ext cx="440135" cy="48955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324600" y="5715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45" name="Straight Connector 12"/>
          <p:cNvCxnSpPr/>
          <p:nvPr/>
        </p:nvCxnSpPr>
        <p:spPr>
          <a:xfrm>
            <a:off x="6324601" y="5000226"/>
            <a:ext cx="76199" cy="71477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242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1947912"/>
              </p:ext>
            </p:extLst>
          </p:nvPr>
        </p:nvGraphicFramePr>
        <p:xfrm>
          <a:off x="152400" y="1600200"/>
          <a:ext cx="5105400" cy="477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753"/>
                <a:gridCol w="3270647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1.5,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 x 800 @ 30fps </a:t>
                      </a: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 (PI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latin typeface="Arial" pitchFamily="34" charset="0"/>
                          <a:cs typeface="Arial" pitchFamily="34" charset="0"/>
                        </a:rPr>
                        <a:t>Pan: 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-170° ~ +170° (~ 340°)</a:t>
                      </a:r>
                    </a:p>
                    <a:p>
                      <a:r>
                        <a:rPr lang="en-US" sz="1400" smtClean="0">
                          <a:latin typeface="Arial" pitchFamily="34" charset="0"/>
                          <a:cs typeface="Arial" pitchFamily="34" charset="0"/>
                        </a:rPr>
                        <a:t>Tilt: 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90° up &amp; 25° down (~115°)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858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TV-IP672PI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Dia/Noite com PTZ Megapixel 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7400" y="5638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8815" y="3428447"/>
            <a:ext cx="1018318" cy="11840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21480" y="2589598"/>
            <a:ext cx="1736451" cy="201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93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V-IP612P_07141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8809" y="2057400"/>
            <a:ext cx="2877991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1947912"/>
              </p:ext>
            </p:extLst>
          </p:nvPr>
        </p:nvGraphicFramePr>
        <p:xfrm>
          <a:off x="152400" y="1600200"/>
          <a:ext cx="5334000" cy="477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906"/>
                <a:gridCol w="3417094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CCD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38mm/F1.8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51° horizontal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704 x 480 @ 30fps </a:t>
                      </a: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10x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ótico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digital 16x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Iluminação Mínima:</a:t>
                      </a:r>
                    </a:p>
                    <a:p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 Cor: 0.7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  <a:hlinkClick r:id="rId3"/>
                        </a:rPr>
                        <a:t>lux@F1.8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 e PB: 0.02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  <a:hlinkClick r:id="rId3"/>
                        </a:rPr>
                        <a:t>lux@F1.8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330° pan, 115°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33961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TV-IP612P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com Pan/Tilt/Zoom</a:t>
            </a:r>
          </a:p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24526541"/>
              </p:ext>
            </p:extLst>
          </p:nvPr>
        </p:nvGraphicFramePr>
        <p:xfrm>
          <a:off x="76200" y="838200"/>
          <a:ext cx="9032240" cy="5613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6400"/>
                <a:gridCol w="1600200"/>
                <a:gridCol w="1676400"/>
                <a:gridCol w="4079240"/>
              </a:tblGrid>
              <a:tr h="1109693">
                <a:tc>
                  <a:txBody>
                    <a:bodyPr/>
                    <a:lstStyle/>
                    <a:p>
                      <a:endParaRPr lang="en-US" sz="15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TV-IP651W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TV-IP651WI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TV-IP612P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95233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CCD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38 mm; F/No: 1.8-2.8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51.3° horizontal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704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x 576 @ 30fps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704 x 576 @ 30fps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óptico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10x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7.5 m (WI model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Cor: 0.7 lux@F1.8; PB: 0.02 lux@F1.8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</a:t>
                      </a:r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-170° ~ +170°</a:t>
                      </a:r>
                      <a: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/>
                      </a:r>
                      <a:b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Up 90° &amp; down 25°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 -165° ~ +165°</a:t>
                      </a:r>
                      <a:b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Up 84° &amp; down 31°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micro SD e suporte a cliente Samba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356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33800" y="914400"/>
            <a:ext cx="798188" cy="802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21371" y="914400"/>
            <a:ext cx="674229" cy="7785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25215" y="914400"/>
            <a:ext cx="689985" cy="9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08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59409762"/>
              </p:ext>
            </p:extLst>
          </p:nvPr>
        </p:nvGraphicFramePr>
        <p:xfrm>
          <a:off x="533400" y="990600"/>
          <a:ext cx="7924800" cy="543295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14301"/>
                <a:gridCol w="2720076"/>
                <a:gridCol w="2790423"/>
              </a:tblGrid>
              <a:tr h="746760">
                <a:tc>
                  <a:txBody>
                    <a:bodyPr/>
                    <a:lstStyle/>
                    <a:p>
                      <a:endParaRPr lang="en-US" sz="15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TV-IP672P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TV-IP672PI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800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30fps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1280 x 800 @ 5fps; 640 x 400 @ 30fps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7.5 m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PI 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</a:t>
                      </a:r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 -170° ~ +170°</a:t>
                      </a:r>
                      <a:b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Up 90° &amp; down 25°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PoE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;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Micro SD e suporte a cliente Samba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80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38690" y="1023326"/>
            <a:ext cx="709510" cy="8250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06213" y="1053457"/>
            <a:ext cx="685187" cy="7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677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IP  Overview</a:t>
            </a:r>
            <a:endParaRPr lang="en-US" sz="4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14400"/>
            <a:ext cx="9144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Aplicativo</a:t>
            </a:r>
            <a:r>
              <a:rPr lang="en-US" sz="31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TRENDnet </a:t>
            </a:r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para</a:t>
            </a:r>
            <a:r>
              <a:rPr lang="en-US" sz="31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dispositivos</a:t>
            </a:r>
            <a:r>
              <a:rPr lang="en-US" sz="31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móveis</a:t>
            </a:r>
            <a:endParaRPr lang="en-US" sz="31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1828800"/>
            <a:ext cx="8763000" cy="70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Visualize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tempo real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vídeo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segurança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seu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dispositivo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móvel</a:t>
            </a:r>
            <a:endParaRPr lang="en-US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2000" y="2971800"/>
            <a:ext cx="4612454" cy="3174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53125" y="2342490"/>
            <a:ext cx="2571750" cy="1486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66815" y="2762783"/>
            <a:ext cx="133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Free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Apple App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34075" y="4352308"/>
            <a:ext cx="2571750" cy="14869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35201" y="4772601"/>
            <a:ext cx="145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Free Android App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82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66800" y="1013790"/>
            <a:ext cx="6629400" cy="4117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56558" y="5257800"/>
            <a:ext cx="7930242" cy="1193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Aplicativo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gratuito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TRENDnet Cloud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dispositivos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móveis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iOS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® / Android</a:t>
            </a:r>
          </a:p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Total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gerenciamento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da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Uma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mesma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pode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ser vista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simultaneamente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vários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usuários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Visualização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diversas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remotamente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43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98814" y="3733800"/>
            <a:ext cx="632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Insira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 CD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configuração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selecione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“Install Camera”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Pressione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botão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WPS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roteador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e o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câmera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Digite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endereço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web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exclusivo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navegador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Altere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senha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configuração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está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feita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!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Acesse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câmera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qualquer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lugar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onde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haja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conectividade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à internet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86000" y="990600"/>
            <a:ext cx="3657600" cy="2073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Installation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57150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http//</a:t>
            </a:r>
            <a:r>
              <a:rPr lang="en-US" dirty="0">
                <a:hlinkClick r:id="rId3"/>
              </a:rPr>
              <a:t>www.youtube.com/watch?v=UxCw-N9IzAA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5181600"/>
            <a:ext cx="1727199" cy="129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588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TV-IP751WIC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Wireless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Cloud</a:t>
            </a:r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Dia/Noite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705770" y="3341759"/>
            <a:ext cx="1070508" cy="1436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1" y="2427397"/>
            <a:ext cx="1750530" cy="2349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200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TV-IP751WC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2695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TV-IP751WIC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53812048"/>
              </p:ext>
            </p:extLst>
          </p:nvPr>
        </p:nvGraphicFramePr>
        <p:xfrm>
          <a:off x="152400" y="1848403"/>
          <a:ext cx="4876800" cy="4583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32004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WIC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86400" y="56388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Diay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WIC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211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28994578"/>
              </p:ext>
            </p:extLst>
          </p:nvPr>
        </p:nvGraphicFramePr>
        <p:xfrm>
          <a:off x="152400" y="1828800"/>
          <a:ext cx="4876800" cy="4675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WIC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Pan: -170° ~ +170° (~ 340°)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Tilt: 90° up &amp; 25° down (~115°)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TV-IP851WIC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Wireless Dia/Noite PTZ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Cloud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TV-IP851WC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TV-851WIC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7400" y="5486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WIC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5263" y="3435205"/>
            <a:ext cx="1025423" cy="11705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589598"/>
            <a:ext cx="1758610" cy="201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86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94513485"/>
              </p:ext>
            </p:extLst>
          </p:nvPr>
        </p:nvGraphicFramePr>
        <p:xfrm>
          <a:off x="152400" y="1143000"/>
          <a:ext cx="8763002" cy="537828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57400"/>
                <a:gridCol w="1676400"/>
                <a:gridCol w="1600201"/>
                <a:gridCol w="1798675"/>
                <a:gridCol w="1630326"/>
              </a:tblGrid>
              <a:tr h="670559">
                <a:tc>
                  <a:txBody>
                    <a:bodyPr/>
                    <a:lstStyle/>
                    <a:p>
                      <a:endParaRPr lang="en-US" sz="15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TV-IP751WC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TV-IP751WIC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TV-IP851WC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TV-IP851WIC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86328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77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320 x 240 @ 30fps (QVGA)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320 x 240 @ 30fps (QVGA)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5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7.5 m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WIC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7.5 m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WIC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76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-170° ~ +170° (~340°)</a:t>
                      </a:r>
                      <a:b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90° up 25°  down (~115°)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908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666999" y="1300290"/>
            <a:ext cx="806431" cy="7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343400" y="1300289"/>
            <a:ext cx="672647" cy="75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96000" y="1300290"/>
            <a:ext cx="700002" cy="7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72400" y="1282860"/>
            <a:ext cx="762000" cy="7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6200" y="762000"/>
            <a:ext cx="9372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 err="1" smtClean="0">
                <a:latin typeface="Arial" pitchFamily="34" charset="0"/>
                <a:cs typeface="Arial" pitchFamily="34" charset="0"/>
              </a:rPr>
              <a:t>Cloud</a:t>
            </a:r>
            <a:r>
              <a:rPr lang="pt-BR" sz="1700" b="1" dirty="0" smtClean="0">
                <a:latin typeface="Arial" pitchFamily="34" charset="0"/>
                <a:cs typeface="Arial" pitchFamily="34" charset="0"/>
              </a:rPr>
              <a:t> TRENDnet não solicita dados pessoais; Não requer serviço DDNS; URL exclusivo</a:t>
            </a:r>
            <a:endParaRPr lang="en-US" sz="17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755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33400" y="849394"/>
            <a:ext cx="8305800" cy="56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5252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838200"/>
            <a:ext cx="7543800" cy="571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0591" y="838200"/>
            <a:ext cx="592281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4648200"/>
            <a:ext cx="10858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990600"/>
            <a:ext cx="1266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117" y="762000"/>
            <a:ext cx="6265766" cy="57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4495800"/>
            <a:ext cx="10858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8200"/>
            <a:ext cx="12858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6464" y="838200"/>
            <a:ext cx="6131072" cy="572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4800600"/>
            <a:ext cx="10763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" y="990600"/>
            <a:ext cx="127635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TRENDnetView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Software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patrick\Desktop\laptop_sof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7200" y="2271779"/>
            <a:ext cx="3733800" cy="27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0" y="1905000"/>
            <a:ext cx="48006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Baseado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no software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Luxriot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Sistema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Aberto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Gerenciamento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Vídeo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defRPr/>
            </a:pP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Incluso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cada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IP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TRENDnet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defRPr/>
            </a:pP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gratuitamente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até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32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Gravação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movimento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agenda</a:t>
            </a: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Pan </a:t>
            </a:r>
            <a:r>
              <a:rPr lang="en-US" sz="16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/ Tilt / 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Zoom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Remoto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Linha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tempo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pesquisa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vídeo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Múltiplas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opções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visualização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planta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ou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no Google Map™</a:t>
            </a: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100" y="1198602"/>
            <a:ext cx="7683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Software </a:t>
            </a:r>
            <a:r>
              <a:rPr lang="en-US" sz="3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profissional</a:t>
            </a:r>
            <a:r>
              <a:rPr lang="en-US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gratuito</a:t>
            </a:r>
            <a:r>
              <a:rPr lang="en-US" sz="28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!</a:t>
            </a:r>
            <a:endParaRPr lang="en-US" sz="3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1219200"/>
            <a:ext cx="1452563" cy="46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300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" y="-63251"/>
            <a:ext cx="9143998" cy="6933702"/>
            <a:chOff x="-7620" y="-63251"/>
            <a:chExt cx="9143998" cy="6933702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20" y="-63251"/>
              <a:ext cx="9143998" cy="693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8600" y="4038600"/>
              <a:ext cx="8763000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72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Arial Unicode MS" pitchFamily="34" charset="-128"/>
                  <a:cs typeface="Tahoma" pitchFamily="34" charset="0"/>
                </a:rPr>
                <a:t>Obrigado!</a:t>
              </a:r>
            </a:p>
            <a:p>
              <a:pPr algn="ctr">
                <a:defRPr/>
              </a:pPr>
              <a:r>
                <a:rPr lang="en-US" sz="36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Arial Unicode MS" pitchFamily="34" charset="-128"/>
                  <a:cs typeface="Tahoma" pitchFamily="34" charset="0"/>
                  <a:hlinkClick r:id="rId3"/>
                </a:rPr>
                <a:t>trend.net.br</a:t>
              </a:r>
              <a:r>
                <a:rPr lang="en-US" sz="36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Arial Unicode MS" pitchFamily="34" charset="-128"/>
                  <a:cs typeface="Tahoma" pitchFamily="34" charset="0"/>
                </a:rPr>
                <a:t> </a:t>
              </a:r>
            </a:p>
            <a:p>
              <a:pPr algn="ctr">
                <a:defRPr/>
              </a:pPr>
              <a:endParaRPr lang="en-US" sz="1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endParaRPr>
            </a:p>
            <a:p>
              <a:pPr algn="ctr">
                <a:defRPr/>
              </a:pPr>
              <a:endParaRPr lang="en-US" sz="1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endParaRPr>
            </a:p>
            <a:p>
              <a:pPr algn="ctr">
                <a:defRPr/>
              </a:pPr>
              <a:endParaRPr lang="en-US" sz="1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4341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\Pictures\TV-IP310PI_d02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990600"/>
            <a:ext cx="3810000" cy="3810000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1"/>
            <a:ext cx="6248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Outdoor </a:t>
            </a: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Megapixel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Noite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Formato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“Bullet”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Ultra Compacto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Resolução 3 Megapixel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Proteção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IP66 contra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chuva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poeira</a:t>
            </a: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Visão noturna até 30 m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Grava após </a:t>
            </a:r>
            <a:r>
              <a:rPr lang="pt-BR" sz="2000" dirty="0" err="1" smtClean="0">
                <a:latin typeface="Arial" pitchFamily="34" charset="0"/>
                <a:cs typeface="Arial" pitchFamily="34" charset="0"/>
              </a:rPr>
              <a:t>deteção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 de movimento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Envia alertas via email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Suporte 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cliente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Samba, 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ONVIF e IPV6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Balanceamento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imagem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digital WDR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Wide Dynamic Range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melhora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a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imagem</a:t>
            </a:r>
            <a:endParaRPr lang="en-US" sz="20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Power over Ethernet economiza na instalação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defRPr/>
            </a:pPr>
            <a:endParaRPr lang="en-US" sz="1000" dirty="0">
              <a:latin typeface="Tahoma" pitchFamily="34" charset="0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Uso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Externo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TV-IP310PI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\Pictures\TV-IP311PI_d0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209800"/>
            <a:ext cx="3810000" cy="3810000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1"/>
            <a:ext cx="6248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Outdoor </a:t>
            </a: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Megapixel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Noite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Formato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“Dome”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Ultra Compacto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Resistente a vandalismo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Resolução 3 Megapixel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Proteção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IP66 contra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chuva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poeira</a:t>
            </a: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Visão noturna até 25 m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Grava após </a:t>
            </a:r>
            <a:r>
              <a:rPr lang="pt-BR" sz="2000" dirty="0" err="1" smtClean="0">
                <a:latin typeface="Arial" pitchFamily="34" charset="0"/>
                <a:cs typeface="Arial" pitchFamily="34" charset="0"/>
              </a:rPr>
              <a:t>deteção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 de movimento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Envia alertas via email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Suporte 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cliente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Samba, 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ONVIF e IPV6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Balanceamento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imagem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digital WDR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Wide Dynamic Range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melhora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a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imagem</a:t>
            </a:r>
            <a:endParaRPr lang="en-US" sz="20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Power over Ethernet economiza na instalação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defRPr/>
            </a:pPr>
            <a:endParaRPr lang="en-US" sz="1000" dirty="0">
              <a:latin typeface="Tahoma" pitchFamily="34" charset="0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Uso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Externo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TV-IP311PI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981200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1"/>
            <a:ext cx="6248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Outdoor </a:t>
            </a: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Megapixel  Day/Night  IP66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Resolução Megapixel  H.264 até 1280 x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800</a:t>
            </a: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8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ONVIF v2.1,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suporte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 IPv6</a:t>
            </a:r>
          </a:p>
          <a:p>
            <a:pPr eaLnBrk="0" hangingPunct="0">
              <a:spcBef>
                <a:spcPts val="0"/>
              </a:spcBef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Suporte para celulares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3GPP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bidirecional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Suporte a Samba client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kern="0" dirty="0" smtClean="0">
              <a:solidFill>
                <a:schemeClr val="accent4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input/output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Visão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noturna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até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15 m</a:t>
            </a: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Uso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Externo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TV-IP302PI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://www.trendnet.com/image/products/photo/TV-IP322P_d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828800"/>
            <a:ext cx="4038600" cy="4038601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62484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Outdoor </a:t>
            </a: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Megapixel  Day/Night  IP66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Resolução Megapixel  H.264 até 1280 x 1024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8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Slot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para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cartão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SD/SDHC *</a:t>
            </a:r>
          </a:p>
          <a:p>
            <a:pPr eaLnBrk="0" hangingPunct="0">
              <a:spcBef>
                <a:spcPts val="0"/>
              </a:spcBef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Suporte para celulares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3GPP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bidirecional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Suporte a Samba client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kern="0" dirty="0" smtClean="0">
              <a:solidFill>
                <a:schemeClr val="accent4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input/output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infravermelho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alta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potência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para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visão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noturna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até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20 m</a:t>
            </a:r>
          </a:p>
          <a:p>
            <a:pPr eaLnBrk="0" hangingPunct="0">
              <a:spcBef>
                <a:spcPts val="0"/>
              </a:spcBef>
              <a:defRPr/>
            </a:pPr>
            <a:endParaRPr lang="en-US" sz="1000" dirty="0">
              <a:latin typeface="Tahoma" pitchFamily="34" charset="0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Uso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Externo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TV-IP322P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7921</TotalTime>
  <Words>3382</Words>
  <Application>Microsoft Office PowerPoint</Application>
  <PresentationFormat>On-screen Show (4:3)</PresentationFormat>
  <Paragraphs>1089</Paragraphs>
  <Slides>50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</dc:creator>
  <cp:lastModifiedBy>jo</cp:lastModifiedBy>
  <cp:revision>429</cp:revision>
  <cp:lastPrinted>2012-08-14T17:31:39Z</cp:lastPrinted>
  <dcterms:created xsi:type="dcterms:W3CDTF">2012-06-14T22:36:12Z</dcterms:created>
  <dcterms:modified xsi:type="dcterms:W3CDTF">2014-06-02T12:37:09Z</dcterms:modified>
</cp:coreProperties>
</file>